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sldIdLst>
    <p:sldId id="256" r:id="rId2"/>
    <p:sldId id="257" r:id="rId3"/>
    <p:sldId id="269" r:id="rId4"/>
    <p:sldId id="270" r:id="rId5"/>
    <p:sldId id="258" r:id="rId6"/>
    <p:sldId id="263" r:id="rId7"/>
    <p:sldId id="268" r:id="rId8"/>
    <p:sldId id="264" r:id="rId9"/>
    <p:sldId id="265" r:id="rId10"/>
    <p:sldId id="259" r:id="rId11"/>
    <p:sldId id="266" r:id="rId12"/>
    <p:sldId id="260" r:id="rId13"/>
    <p:sldId id="267" r:id="rId14"/>
    <p:sldId id="261" r:id="rId15"/>
    <p:sldId id="262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107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817F3-ABC9-463E-B209-999056E58F84}" type="datetimeFigureOut">
              <a:rPr lang="en-GB" smtClean="0"/>
              <a:t>26/03/2020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10832BF8-FB85-4170-9FCE-7E3446F8DBD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465495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817F3-ABC9-463E-B209-999056E58F84}" type="datetimeFigureOut">
              <a:rPr lang="en-GB" smtClean="0"/>
              <a:t>26/03/2020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10832BF8-FB85-4170-9FCE-7E3446F8DBD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60518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817F3-ABC9-463E-B209-999056E58F84}" type="datetimeFigureOut">
              <a:rPr lang="en-GB" smtClean="0"/>
              <a:t>26/03/2020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10832BF8-FB85-4170-9FCE-7E3446F8DBD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51249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817F3-ABC9-463E-B209-999056E58F84}" type="datetimeFigureOut">
              <a:rPr lang="en-GB" smtClean="0"/>
              <a:t>26/03/2020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10832BF8-FB85-4170-9FCE-7E3446F8DBDF}" type="slidenum">
              <a:rPr lang="en-GB" smtClean="0"/>
              <a:t>‹#›</a:t>
            </a:fld>
            <a:endParaRPr lang="en-GB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126273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817F3-ABC9-463E-B209-999056E58F84}" type="datetimeFigureOut">
              <a:rPr lang="en-GB" smtClean="0"/>
              <a:t>26/03/2020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10832BF8-FB85-4170-9FCE-7E3446F8DBD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76592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817F3-ABC9-463E-B209-999056E58F84}" type="datetimeFigureOut">
              <a:rPr lang="en-GB" smtClean="0"/>
              <a:t>26/03/2020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32BF8-FB85-4170-9FCE-7E3446F8DBD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01570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817F3-ABC9-463E-B209-999056E58F84}" type="datetimeFigureOut">
              <a:rPr lang="en-GB" smtClean="0"/>
              <a:t>26/03/2020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32BF8-FB85-4170-9FCE-7E3446F8DBD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31880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817F3-ABC9-463E-B209-999056E58F84}" type="datetimeFigureOut">
              <a:rPr lang="en-GB" smtClean="0"/>
              <a:t>26/03/2020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32BF8-FB85-4170-9FCE-7E3446F8DBD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49248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510817F3-ABC9-463E-B209-999056E58F84}" type="datetimeFigureOut">
              <a:rPr lang="en-GB" smtClean="0"/>
              <a:t>26/03/2020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10832BF8-FB85-4170-9FCE-7E3446F8DBD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71597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817F3-ABC9-463E-B209-999056E58F84}" type="datetimeFigureOut">
              <a:rPr lang="en-GB" smtClean="0"/>
              <a:t>26/03/2020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32BF8-FB85-4170-9FCE-7E3446F8DBD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695948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817F3-ABC9-463E-B209-999056E58F84}" type="datetimeFigureOut">
              <a:rPr lang="en-GB" smtClean="0"/>
              <a:t>26/03/2020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10832BF8-FB85-4170-9FCE-7E3446F8DBD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8966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817F3-ABC9-463E-B209-999056E58F84}" type="datetimeFigureOut">
              <a:rPr lang="en-GB" smtClean="0"/>
              <a:t>26/03/2020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32BF8-FB85-4170-9FCE-7E3446F8DBD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3347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817F3-ABC9-463E-B209-999056E58F84}" type="datetimeFigureOut">
              <a:rPr lang="en-GB" smtClean="0"/>
              <a:t>26/03/2020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32BF8-FB85-4170-9FCE-7E3446F8DBD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55808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817F3-ABC9-463E-B209-999056E58F84}" type="datetimeFigureOut">
              <a:rPr lang="en-GB" smtClean="0"/>
              <a:t>26/03/2020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32BF8-FB85-4170-9FCE-7E3446F8DBD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94844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817F3-ABC9-463E-B209-999056E58F84}" type="datetimeFigureOut">
              <a:rPr lang="en-GB" smtClean="0"/>
              <a:t>26/03/2020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32BF8-FB85-4170-9FCE-7E3446F8DBD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65850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817F3-ABC9-463E-B209-999056E58F84}" type="datetimeFigureOut">
              <a:rPr lang="en-GB" smtClean="0"/>
              <a:t>26/03/2020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32BF8-FB85-4170-9FCE-7E3446F8DBD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56506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817F3-ABC9-463E-B209-999056E58F84}" type="datetimeFigureOut">
              <a:rPr lang="en-GB" smtClean="0"/>
              <a:t>26/03/2020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32BF8-FB85-4170-9FCE-7E3446F8DBD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42226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0817F3-ABC9-463E-B209-999056E58F84}" type="datetimeFigureOut">
              <a:rPr lang="en-GB" smtClean="0"/>
              <a:t>26/03/2020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832BF8-FB85-4170-9FCE-7E3446F8DBD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447778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  <p:sldLayoutId id="2147483828" r:id="rId12"/>
    <p:sldLayoutId id="2147483829" r:id="rId13"/>
    <p:sldLayoutId id="2147483830" r:id="rId14"/>
    <p:sldLayoutId id="2147483831" r:id="rId15"/>
    <p:sldLayoutId id="2147483832" r:id="rId16"/>
    <p:sldLayoutId id="2147483833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2189923" y="2459863"/>
            <a:ext cx="8676222" cy="1453167"/>
          </a:xfrm>
        </p:spPr>
        <p:txBody>
          <a:bodyPr/>
          <a:lstStyle/>
          <a:p>
            <a:r>
              <a:rPr lang="en-GB" dirty="0" smtClean="0"/>
              <a:t>RAM &amp; ROM</a:t>
            </a:r>
            <a:endParaRPr lang="en-GB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0223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Read-only memory or ROM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Read-only memory or ROM is a form of data storage in computers and other electronic devices that can not be easily altered or reprogrammed. </a:t>
            </a:r>
            <a:endParaRPr lang="en-GB" dirty="0" smtClean="0"/>
          </a:p>
          <a:p>
            <a:r>
              <a:rPr lang="en-GB" dirty="0" smtClean="0"/>
              <a:t>ROM </a:t>
            </a:r>
            <a:r>
              <a:rPr lang="en-GB" dirty="0"/>
              <a:t>in non-volatile and the contents are retained even after the power is switched off.</a:t>
            </a:r>
          </a:p>
        </p:txBody>
      </p:sp>
    </p:spTree>
    <p:extLst>
      <p:ext uri="{BB962C8B-B14F-4D97-AF65-F5344CB8AC3E}">
        <p14:creationId xmlns:p14="http://schemas.microsoft.com/office/powerpoint/2010/main" val="4134985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672" y="464235"/>
            <a:ext cx="9101796" cy="5809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180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Characteristics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0457" y="2112135"/>
            <a:ext cx="10023726" cy="4597758"/>
          </a:xfr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GB" sz="3300" b="1" dirty="0" smtClean="0">
                <a:solidFill>
                  <a:schemeClr val="bg2">
                    <a:lumMod val="50000"/>
                  </a:schemeClr>
                </a:solidFill>
              </a:rPr>
              <a:t>RAM</a:t>
            </a:r>
          </a:p>
          <a:p>
            <a:r>
              <a:rPr lang="en-GB" dirty="0"/>
              <a:t>RAM chip is used in the normal operations of a computer after starting up and loading the operating system.</a:t>
            </a:r>
            <a:endParaRPr lang="en-GB" dirty="0" smtClean="0"/>
          </a:p>
          <a:p>
            <a:r>
              <a:rPr lang="en-GB" dirty="0" smtClean="0"/>
              <a:t>Much </a:t>
            </a:r>
            <a:r>
              <a:rPr lang="en-GB" dirty="0"/>
              <a:t>faster to </a:t>
            </a:r>
            <a:r>
              <a:rPr lang="en-GB" dirty="0" smtClean="0"/>
              <a:t>read </a:t>
            </a:r>
            <a:r>
              <a:rPr lang="en-GB" dirty="0"/>
              <a:t>from and </a:t>
            </a:r>
            <a:r>
              <a:rPr lang="en-GB" dirty="0" smtClean="0"/>
              <a:t>write</a:t>
            </a:r>
          </a:p>
          <a:p>
            <a:r>
              <a:rPr lang="en-GB" dirty="0" smtClean="0"/>
              <a:t>Data </a:t>
            </a:r>
            <a:r>
              <a:rPr lang="en-GB" dirty="0"/>
              <a:t>in RAM stays there only as long as your computer is </a:t>
            </a:r>
            <a:r>
              <a:rPr lang="en-GB" dirty="0" smtClean="0"/>
              <a:t>running</a:t>
            </a:r>
          </a:p>
          <a:p>
            <a:r>
              <a:rPr lang="en-GB" dirty="0"/>
              <a:t>A RAM chip can store multiple gigabytes (GB) of data, up to 16 GB or more per </a:t>
            </a:r>
            <a:r>
              <a:rPr lang="en-GB" dirty="0" smtClean="0"/>
              <a:t>chip </a:t>
            </a:r>
          </a:p>
          <a:p>
            <a:pPr marL="0" indent="0">
              <a:buNone/>
            </a:pPr>
            <a:r>
              <a:rPr lang="en-GB" sz="3300" b="1" dirty="0" smtClean="0">
                <a:solidFill>
                  <a:schemeClr val="bg2">
                    <a:lumMod val="50000"/>
                  </a:schemeClr>
                </a:solidFill>
              </a:rPr>
              <a:t>ROM</a:t>
            </a:r>
          </a:p>
          <a:p>
            <a:r>
              <a:rPr lang="en-GB" dirty="0" smtClean="0"/>
              <a:t>Allows </a:t>
            </a:r>
            <a:r>
              <a:rPr lang="en-GB" dirty="0"/>
              <a:t>you to write data only </a:t>
            </a:r>
            <a:r>
              <a:rPr lang="en-GB" dirty="0" smtClean="0"/>
              <a:t>once and after </a:t>
            </a:r>
            <a:r>
              <a:rPr lang="en-GB" dirty="0"/>
              <a:t>the data has been written, you can read it an unlimited number of </a:t>
            </a:r>
            <a:r>
              <a:rPr lang="en-GB" dirty="0" smtClean="0"/>
              <a:t>times</a:t>
            </a:r>
          </a:p>
          <a:p>
            <a:r>
              <a:rPr lang="en-GB" dirty="0"/>
              <a:t>A ROM chip is used primarily in the start up process of a </a:t>
            </a:r>
            <a:r>
              <a:rPr lang="en-GB" dirty="0" smtClean="0"/>
              <a:t>computer</a:t>
            </a:r>
            <a:endParaRPr lang="en-GB" dirty="0"/>
          </a:p>
          <a:p>
            <a:r>
              <a:rPr lang="en-GB" dirty="0" smtClean="0"/>
              <a:t>A </a:t>
            </a:r>
            <a:r>
              <a:rPr lang="en-GB" dirty="0"/>
              <a:t>ROM chip typically stores only several megabytes (MB) of data, up to 4 MB or more per chip</a:t>
            </a: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3384718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04520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Differences </a:t>
            </a:r>
            <a:endParaRPr lang="en-GB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46764587"/>
              </p:ext>
            </p:extLst>
          </p:nvPr>
        </p:nvGraphicFramePr>
        <p:xfrm>
          <a:off x="0" y="2093422"/>
          <a:ext cx="12084147" cy="4570566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3697048"/>
                <a:gridCol w="3697048"/>
                <a:gridCol w="4690051"/>
              </a:tblGrid>
              <a:tr h="489383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dirty="0" smtClean="0"/>
                        <a:t>RAM</a:t>
                      </a:r>
                      <a:endParaRPr lang="en-GB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dirty="0" smtClean="0"/>
                        <a:t>ROM</a:t>
                      </a:r>
                      <a:endParaRPr lang="en-GB" sz="2800" dirty="0"/>
                    </a:p>
                  </a:txBody>
                  <a:tcPr/>
                </a:tc>
              </a:tr>
              <a:tr h="489383">
                <a:tc>
                  <a:txBody>
                    <a:bodyPr/>
                    <a:lstStyle/>
                    <a:p>
                      <a:r>
                        <a:rPr lang="en-GB" sz="24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Stands</a:t>
                      </a:r>
                      <a:r>
                        <a:rPr lang="en-GB" sz="2400" b="1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 For</a:t>
                      </a:r>
                      <a:endParaRPr lang="en-GB" sz="2400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Wingdings" panose="05000000000000000000" pitchFamily="2" charset="2"/>
                        <a:buChar char="§"/>
                      </a:pPr>
                      <a:r>
                        <a:rPr lang="en-GB" sz="2000" b="0" dirty="0" smtClean="0"/>
                        <a:t>Random Access Memory</a:t>
                      </a:r>
                      <a:endParaRPr lang="en-GB" sz="2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Wingdings" panose="05000000000000000000" pitchFamily="2" charset="2"/>
                        <a:buChar char="§"/>
                      </a:pPr>
                      <a:r>
                        <a:rPr lang="en-GB" sz="2000" b="0" dirty="0" smtClean="0"/>
                        <a:t>Read-only memory</a:t>
                      </a:r>
                      <a:endParaRPr lang="en-GB" sz="2000" b="0" dirty="0"/>
                    </a:p>
                  </a:txBody>
                  <a:tcPr/>
                </a:tc>
              </a:tr>
              <a:tr h="1411778">
                <a:tc>
                  <a:txBody>
                    <a:bodyPr/>
                    <a:lstStyle/>
                    <a:p>
                      <a:r>
                        <a:rPr lang="en-GB" sz="24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Use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Wingdings" panose="05000000000000000000" pitchFamily="2" charset="2"/>
                        <a:buChar char="§"/>
                      </a:pPr>
                      <a:r>
                        <a:rPr lang="en-GB" sz="2000" b="0" dirty="0" smtClean="0"/>
                        <a:t>RAM allows the computer to read data quickly to run applications. It allows reading and writing</a:t>
                      </a:r>
                      <a:endParaRPr lang="en-GB" sz="2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Wingdings" panose="05000000000000000000" pitchFamily="2" charset="2"/>
                        <a:buChar char="§"/>
                      </a:pPr>
                      <a:r>
                        <a:rPr lang="en-GB" sz="2000" b="0" dirty="0" smtClean="0"/>
                        <a:t>ROM stores the program required to initially boot the computer. It only allows reading.</a:t>
                      </a:r>
                      <a:endParaRPr lang="en-GB" sz="2000" b="0" dirty="0"/>
                    </a:p>
                  </a:txBody>
                  <a:tcPr/>
                </a:tc>
              </a:tr>
              <a:tr h="1145405">
                <a:tc>
                  <a:txBody>
                    <a:bodyPr/>
                    <a:lstStyle/>
                    <a:p>
                      <a:r>
                        <a:rPr lang="en-GB" sz="24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Volatility </a:t>
                      </a:r>
                      <a:endParaRPr lang="en-GB" sz="2400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Wingdings" panose="05000000000000000000" pitchFamily="2" charset="2"/>
                        <a:buChar char="§"/>
                      </a:pPr>
                      <a:r>
                        <a:rPr lang="en-GB" sz="2000" b="0" dirty="0" smtClean="0"/>
                        <a:t>RAM is volatile i.e. its contents are lost when the device is powered off.</a:t>
                      </a:r>
                      <a:endParaRPr lang="en-GB" sz="2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Wingdings" panose="05000000000000000000" pitchFamily="2" charset="2"/>
                        <a:buChar char="§"/>
                      </a:pPr>
                      <a:r>
                        <a:rPr lang="en-GB" sz="2000" b="0" dirty="0" smtClean="0"/>
                        <a:t>It is non-volatile i.e. its contents are retained even when the device is powered off</a:t>
                      </a:r>
                      <a:endParaRPr lang="en-GB" sz="2000" b="0" dirty="0"/>
                    </a:p>
                  </a:txBody>
                  <a:tcPr/>
                </a:tc>
              </a:tr>
              <a:tr h="949978">
                <a:tc>
                  <a:txBody>
                    <a:bodyPr/>
                    <a:lstStyle/>
                    <a:p>
                      <a:r>
                        <a:rPr lang="en-GB" sz="24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Types </a:t>
                      </a:r>
                      <a:endParaRPr lang="en-GB" sz="2400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Wingdings" panose="05000000000000000000" pitchFamily="2" charset="2"/>
                        <a:buChar char="§"/>
                      </a:pPr>
                      <a:r>
                        <a:rPr lang="en-GB" sz="2000" b="0" dirty="0" smtClean="0"/>
                        <a:t>The two main types of RAM are static RAM and dynamic RAM.</a:t>
                      </a:r>
                      <a:endParaRPr lang="en-GB" sz="2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Wingdings" panose="05000000000000000000" pitchFamily="2" charset="2"/>
                        <a:buChar char="§"/>
                      </a:pPr>
                      <a:r>
                        <a:rPr lang="en-GB" sz="2000" b="0" dirty="0" smtClean="0"/>
                        <a:t>The types of ROM include PROM, EPROM and EEPROM</a:t>
                      </a:r>
                      <a:endParaRPr lang="en-GB" sz="2000" b="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42318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9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References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>
                <a:solidFill>
                  <a:schemeClr val="bg1"/>
                </a:solidFill>
              </a:rPr>
              <a:t>http://www.diffen.com/</a:t>
            </a:r>
          </a:p>
          <a:p>
            <a:r>
              <a:rPr lang="en-GB" dirty="0">
                <a:solidFill>
                  <a:schemeClr val="bg1"/>
                </a:solidFill>
              </a:rPr>
              <a:t>http://www.webopedia.com/</a:t>
            </a:r>
          </a:p>
          <a:p>
            <a:r>
              <a:rPr lang="en-GB" dirty="0">
                <a:solidFill>
                  <a:schemeClr val="bg1"/>
                </a:solidFill>
              </a:rPr>
              <a:t>http://www.computerhope.com/</a:t>
            </a:r>
          </a:p>
          <a:p>
            <a:r>
              <a:rPr lang="en-GB" dirty="0">
                <a:solidFill>
                  <a:schemeClr val="bg1"/>
                </a:solidFill>
              </a:rPr>
              <a:t>http://searchmobilecomputing.techtarget.com/definition/RAM</a:t>
            </a:r>
          </a:p>
          <a:p>
            <a:r>
              <a:rPr lang="en-GB" dirty="0">
                <a:solidFill>
                  <a:schemeClr val="bg1"/>
                </a:solidFill>
              </a:rPr>
              <a:t>http://en.wikipedia.org/wiki/Read-only_memory</a:t>
            </a:r>
          </a:p>
          <a:p>
            <a:r>
              <a:rPr lang="en-GB" dirty="0">
                <a:solidFill>
                  <a:schemeClr val="bg1"/>
                </a:solidFill>
              </a:rPr>
              <a:t>http://computerhardwereinfo.blogspot.com/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231753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Objectives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Computer system</a:t>
            </a:r>
          </a:p>
          <a:p>
            <a:r>
              <a:rPr lang="en-GB" dirty="0"/>
              <a:t>Essential computer </a:t>
            </a:r>
            <a:r>
              <a:rPr lang="en-GB" dirty="0" smtClean="0"/>
              <a:t>hardware</a:t>
            </a:r>
          </a:p>
          <a:p>
            <a:r>
              <a:rPr lang="en-GB" dirty="0" smtClean="0"/>
              <a:t>RAM and ROM</a:t>
            </a:r>
          </a:p>
          <a:p>
            <a:r>
              <a:rPr lang="en-GB" dirty="0" smtClean="0"/>
              <a:t>Characteristics </a:t>
            </a:r>
          </a:p>
          <a:p>
            <a:r>
              <a:rPr lang="en-GB" dirty="0" smtClean="0"/>
              <a:t>Differences </a:t>
            </a:r>
          </a:p>
          <a:p>
            <a:r>
              <a:rPr lang="en-GB" dirty="0" smtClean="0"/>
              <a:t>References </a:t>
            </a:r>
          </a:p>
          <a:p>
            <a:pPr marL="0" indent="0">
              <a:buNone/>
            </a:pPr>
            <a:r>
              <a:rPr lang="en-GB" dirty="0" smtClean="0"/>
              <a:t> </a:t>
            </a:r>
          </a:p>
          <a:p>
            <a:pPr marL="0" indent="0">
              <a:buNone/>
            </a:pP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1562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Computer system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Hardware </a:t>
            </a:r>
          </a:p>
          <a:p>
            <a:r>
              <a:rPr lang="en-GB" dirty="0" smtClean="0"/>
              <a:t>Software </a:t>
            </a:r>
          </a:p>
          <a:p>
            <a:r>
              <a:rPr lang="en-GB" dirty="0" smtClean="0"/>
              <a:t>Data </a:t>
            </a:r>
          </a:p>
          <a:p>
            <a:r>
              <a:rPr lang="en-GB" dirty="0" smtClean="0"/>
              <a:t>User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48376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Essential Computer </a:t>
            </a:r>
            <a:r>
              <a:rPr lang="en-GB" dirty="0"/>
              <a:t>H</a:t>
            </a:r>
            <a:r>
              <a:rPr lang="en-GB" dirty="0" smtClean="0"/>
              <a:t>ardware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GB" dirty="0" smtClean="0"/>
              <a:t>Processing devices </a:t>
            </a:r>
          </a:p>
          <a:p>
            <a:pPr marL="457200" indent="-457200">
              <a:buFont typeface="+mj-lt"/>
              <a:buAutoNum type="arabicPeriod"/>
            </a:pPr>
            <a:r>
              <a:rPr lang="en-GB" dirty="0" smtClean="0"/>
              <a:t>Memory devices</a:t>
            </a:r>
          </a:p>
          <a:p>
            <a:pPr marL="457200" indent="-457200">
              <a:buFont typeface="+mj-lt"/>
              <a:buAutoNum type="arabicPeriod"/>
            </a:pPr>
            <a:r>
              <a:rPr lang="en-GB" dirty="0" smtClean="0"/>
              <a:t>Input and output devices</a:t>
            </a:r>
          </a:p>
          <a:p>
            <a:pPr marL="457200" indent="-457200">
              <a:buFont typeface="+mj-lt"/>
              <a:buAutoNum type="arabicPeriod"/>
            </a:pPr>
            <a:r>
              <a:rPr lang="en-GB" dirty="0" smtClean="0"/>
              <a:t>Storage devices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26918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Random Access Memory or RAM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RAM is </a:t>
            </a:r>
            <a:r>
              <a:rPr lang="en-GB" dirty="0"/>
              <a:t>the place in a computer where the operating system, application programs, and data in current use are kept so that they can be quickly reached by the computer's processor</a:t>
            </a:r>
            <a:r>
              <a:rPr lang="en-GB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70206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97828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RAM can be compared to a person's short-term memory and the hard disk to the long-term memory</a:t>
            </a:r>
          </a:p>
          <a:p>
            <a:r>
              <a:rPr lang="en-GB" dirty="0"/>
              <a:t>A typical computer may come with 256 million bytes of RAM and a hard disk that can hold 40 billion bytes. </a:t>
            </a:r>
          </a:p>
          <a:p>
            <a:r>
              <a:rPr lang="en-GB" dirty="0"/>
              <a:t>RAM comes in the form of "discrete" (meaning separate) microchips and also in the form of modules that plug into holes in the computer's motherboard.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49706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0560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7556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012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erlin">
  <a:themeElements>
    <a:clrScheme name="Berlin">
      <a:dk1>
        <a:sysClr val="windowText" lastClr="000000"/>
      </a:dk1>
      <a:lt1>
        <a:sysClr val="window" lastClr="FFFFFF"/>
      </a:lt1>
      <a:dk2>
        <a:srgbClr val="1F8094"/>
      </a:dk2>
      <a:lt2>
        <a:srgbClr val="E7E6E6"/>
      </a:lt2>
      <a:accent1>
        <a:srgbClr val="39CDE7"/>
      </a:accent1>
      <a:accent2>
        <a:srgbClr val="60DE72"/>
      </a:accent2>
      <a:accent3>
        <a:srgbClr val="DDCC64"/>
      </a:accent3>
      <a:accent4>
        <a:srgbClr val="F49D50"/>
      </a:accent4>
      <a:accent5>
        <a:srgbClr val="E44951"/>
      </a:accent5>
      <a:accent6>
        <a:srgbClr val="D666F9"/>
      </a:accent6>
      <a:hlink>
        <a:srgbClr val="4BF7ED"/>
      </a:hlink>
      <a:folHlink>
        <a:srgbClr val="95E9F4"/>
      </a:folHlink>
    </a:clrScheme>
    <a:fontScheme name="Berli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92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118000"/>
                <a:satMod val="12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C7DC10E3-4FF5-456B-A359-A0F378C1E5F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TM04033917[[fn=Berlin]]</Template>
  <TotalTime>197</TotalTime>
  <Words>436</Words>
  <Application>Microsoft Office PowerPoint</Application>
  <PresentationFormat>Widescreen</PresentationFormat>
  <Paragraphs>59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Arial</vt:lpstr>
      <vt:lpstr>Trebuchet MS</vt:lpstr>
      <vt:lpstr>Wingdings</vt:lpstr>
      <vt:lpstr>Berlin</vt:lpstr>
      <vt:lpstr>RAM &amp; ROM</vt:lpstr>
      <vt:lpstr>Objectives </vt:lpstr>
      <vt:lpstr>Computer system </vt:lpstr>
      <vt:lpstr>Essential Computer Hardware </vt:lpstr>
      <vt:lpstr>Random Access Memory or RAM </vt:lpstr>
      <vt:lpstr>PowerPoint Presentation</vt:lpstr>
      <vt:lpstr>PowerPoint Presentation</vt:lpstr>
      <vt:lpstr>PowerPoint Presentation</vt:lpstr>
      <vt:lpstr>PowerPoint Presentation</vt:lpstr>
      <vt:lpstr>Read-only memory or ROM </vt:lpstr>
      <vt:lpstr>PowerPoint Presentation</vt:lpstr>
      <vt:lpstr>Characteristics </vt:lpstr>
      <vt:lpstr>PowerPoint Presentation</vt:lpstr>
      <vt:lpstr>Differences </vt:lpstr>
      <vt:lpstr>References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RAM &amp; ROM</dc:title>
  <dc:creator>ahsan rafiq</dc:creator>
  <cp:lastModifiedBy>Windows User</cp:lastModifiedBy>
  <cp:revision>17</cp:revision>
  <dcterms:created xsi:type="dcterms:W3CDTF">2014-11-19T19:36:40Z</dcterms:created>
  <dcterms:modified xsi:type="dcterms:W3CDTF">2020-03-27T04:39:06Z</dcterms:modified>
</cp:coreProperties>
</file>